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Nunito"/>
      <p:regular r:id="rId56"/>
      <p:bold r:id="rId57"/>
      <p:italic r:id="rId58"/>
      <p:boldItalic r:id="rId59"/>
    </p:embeddedFont>
    <p:embeddedFont>
      <p:font typeface="Maven Pro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MavenPr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avenPr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Nunito-bold.fntdata"/><Relationship Id="rId12" Type="http://schemas.openxmlformats.org/officeDocument/2006/relationships/slide" Target="slides/slide7.xml"/><Relationship Id="rId56" Type="http://schemas.openxmlformats.org/officeDocument/2006/relationships/font" Target="fonts/Nunito-regular.fntdata"/><Relationship Id="rId15" Type="http://schemas.openxmlformats.org/officeDocument/2006/relationships/slide" Target="slides/slide10.xml"/><Relationship Id="rId59" Type="http://schemas.openxmlformats.org/officeDocument/2006/relationships/font" Target="fonts/Nunito-boldItalic.fntdata"/><Relationship Id="rId14" Type="http://schemas.openxmlformats.org/officeDocument/2006/relationships/slide" Target="slides/slide9.xml"/><Relationship Id="rId58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41493c50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41493c50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41493c50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41493c50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41493c50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41493c50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41493c50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41493c50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41493c50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41493c50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41493c50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41493c50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41493c50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41493c50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41493c50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41493c50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41493c50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41493c50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41493c50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41493c50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41493c5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41493c5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프로젝트 선택 이유 : 현대의 직장인들은 금요일이면 회사를 끝내고 친구들과, 연인과 저녁을 먹으며 술자리를 가지기만을 기다립니다.  하지만 문제가 있습니다. 바로, 어느 식당을 찾아 가느냐!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저는 이러한 경험을 해본 적이 있습니다. 약속을 잡아놓고, 원하는 식당을 찾기 위해 한국인들이 주로 사용하는 네이버 맵을 이용하여 맛집을 검색한 경험 말이죠.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하지만 이 과정은 매번 적게는 30분, 많게는 그 이상이 걸립니다. 손수 검색하며 말이죠!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그래서, 저희가 여러분의 수고를 덜어드리기 위해 맛집데이터를 분석해 보았습니다.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41493c50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41493c50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41493c50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41493c50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41493c50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41493c50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41493c50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441493c50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41493c50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441493c50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41493c50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441493c50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41493c50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41493c50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41493c50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441493c50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41493c50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41493c50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41493c50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441493c50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41493c5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41493c5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저희의 목적은 맛집 검색에 사용되는 시간을 줄이고, 엄선된 리스트를 제공하여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여러분의 시간적, 물적 자원을 아낄 수 있게 하는데에 있습니다.</a:t>
            </a:r>
            <a:endParaRPr sz="18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41493c50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441493c50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41493c50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41493c50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41493c50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441493c50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41493c50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41493c50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41493c50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41493c50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7d5cd4e33f_0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7d5cd4e33f_0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7e2990d98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7e2990d98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역별로 수집된 자료 불러온 후 전처리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7e2990d98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7e2990d98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7e2990d98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7e2990d98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7e2990d98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7e2990d98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41493c50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41493c5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7e2990d98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7e2990d98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7e2990d98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7e2990d98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41493bc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441493bc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441493bcd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441493bcd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41493bcd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441493bcd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441493bcd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441493bcd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441493bcdb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441493bcd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441493bcdb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441493bcdb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441493bcd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441493bcd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441493bcdb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441493bcdb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41493c50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41493c5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eafa917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7eafa917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41493c50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41493c50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41493c50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41493c50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41493c50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41493c50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41493c50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41493c50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55000" y="2934875"/>
            <a:ext cx="4956000" cy="7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지역별 맛집 데이터 분석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55000" y="3940725"/>
            <a:ext cx="42555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ko"/>
              <a:t>팀 : 맛도리(2조)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ko"/>
              <a:t>리더 : 강민구  / 멤버 : 최규호, 김준표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>
            <p:ph type="title"/>
          </p:nvPr>
        </p:nvSpPr>
        <p:spPr>
          <a:xfrm>
            <a:off x="3593550" y="2297250"/>
            <a:ext cx="19569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분석 시작!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>
            <p:ph type="title"/>
          </p:nvPr>
        </p:nvSpPr>
        <p:spPr>
          <a:xfrm>
            <a:off x="1829300" y="2144175"/>
            <a:ext cx="6157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리뷰 개수가 많을수록 평점도 좋을까?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title"/>
          </p:nvPr>
        </p:nvSpPr>
        <p:spPr>
          <a:xfrm>
            <a:off x="1303800" y="5985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리뷰 합계와 평점의 상관 관계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9" name="Google Shape;3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50" y="1147575"/>
            <a:ext cx="4006550" cy="375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850" y="1147575"/>
            <a:ext cx="3679324" cy="37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 txBox="1"/>
          <p:nvPr/>
        </p:nvSpPr>
        <p:spPr>
          <a:xfrm>
            <a:off x="740450" y="1237200"/>
            <a:ext cx="3385200" cy="1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698050" y="2323375"/>
            <a:ext cx="1521600" cy="1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2326800" y="2227175"/>
            <a:ext cx="21279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linear regression 사용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698050" y="3317700"/>
            <a:ext cx="3940200" cy="1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2221500" y="3391100"/>
            <a:ext cx="2338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Scatter로 데이터 point 분포 시각화</a:t>
            </a: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 txBox="1"/>
          <p:nvPr>
            <p:ph type="title"/>
          </p:nvPr>
        </p:nvSpPr>
        <p:spPr>
          <a:xfrm>
            <a:off x="1311450" y="5985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방문자 리뷰 개수와 평점의 상관 관계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1" name="Google Shape;3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550" y="1284675"/>
            <a:ext cx="3850742" cy="36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500" y="1299975"/>
            <a:ext cx="3702825" cy="36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"/>
          <p:cNvSpPr txBox="1"/>
          <p:nvPr>
            <p:ph type="title"/>
          </p:nvPr>
        </p:nvSpPr>
        <p:spPr>
          <a:xfrm>
            <a:off x="1311450" y="5985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블로그 리뷰 개수와 평점의 상관 관계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8" name="Google Shape;3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1292325"/>
            <a:ext cx="3850526" cy="36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450" y="1292325"/>
            <a:ext cx="3714624" cy="36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"/>
          <p:cNvSpPr txBox="1"/>
          <p:nvPr>
            <p:ph type="title"/>
          </p:nvPr>
        </p:nvSpPr>
        <p:spPr>
          <a:xfrm>
            <a:off x="735900" y="354325"/>
            <a:ext cx="76464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</a:rPr>
              <a:t>방문자 리뷰 vs 블로그 리뷰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395" name="Google Shape;395;p27"/>
          <p:cNvSpPr txBox="1"/>
          <p:nvPr/>
        </p:nvSpPr>
        <p:spPr>
          <a:xfrm>
            <a:off x="673575" y="979750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평점과 좀 더 비례하는 지표는 블로그 리뷰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평점, 블로그 리뷰, 방문자 리뷰 순으로 살펴보자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 txBox="1"/>
          <p:nvPr>
            <p:ph type="title"/>
          </p:nvPr>
        </p:nvSpPr>
        <p:spPr>
          <a:xfrm>
            <a:off x="1108500" y="2098250"/>
            <a:ext cx="6927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평점이 높고 리뷰가 많은 식당의 리뷰 분석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"/>
          <p:cNvSpPr txBox="1"/>
          <p:nvPr>
            <p:ph type="title"/>
          </p:nvPr>
        </p:nvSpPr>
        <p:spPr>
          <a:xfrm>
            <a:off x="1303800" y="5985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서울시 Top 10 식당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6" name="Google Shape;4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00" y="2313800"/>
            <a:ext cx="8289974" cy="265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00" y="1299975"/>
            <a:ext cx="8289974" cy="93137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9"/>
          <p:cNvSpPr txBox="1"/>
          <p:nvPr/>
        </p:nvSpPr>
        <p:spPr>
          <a:xfrm>
            <a:off x="816975" y="2478450"/>
            <a:ext cx="2283000" cy="245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"/>
          <p:cNvSpPr txBox="1"/>
          <p:nvPr>
            <p:ph type="title"/>
          </p:nvPr>
        </p:nvSpPr>
        <p:spPr>
          <a:xfrm>
            <a:off x="1303800" y="4461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명동역 명동교자 개인 리뷰 분석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4" name="Google Shape;4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50" y="1147575"/>
            <a:ext cx="4317720" cy="369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220" y="1653350"/>
            <a:ext cx="4361430" cy="241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type="title"/>
          </p:nvPr>
        </p:nvSpPr>
        <p:spPr>
          <a:xfrm>
            <a:off x="1303800" y="4461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명동역 더식당 상세 리뷰 분석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1" name="Google Shape;4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50" y="1720225"/>
            <a:ext cx="7726024" cy="30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 txBox="1"/>
          <p:nvPr/>
        </p:nvSpPr>
        <p:spPr>
          <a:xfrm>
            <a:off x="771750" y="1111400"/>
            <a:ext cx="760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방문 리뷰 글에서 자주 나온 단어들을 워드 클라우드로 시각화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프로젝트 선택 이유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160475"/>
            <a:ext cx="70305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식사약속, 모임에 필수적인 맛집 선택.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하지만 이 과정은 즐겁기도 하지만 때로는 피로하고 시간이 많이 걸립니다.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그래서 준비한 평점, 리뷰 분석을 통한 맛집추천 프로그램 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type="title"/>
          </p:nvPr>
        </p:nvSpPr>
        <p:spPr>
          <a:xfrm>
            <a:off x="1303800" y="4461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명동역 더식당 개인 리뷰 분석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8" name="Google Shape;4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75" y="1139925"/>
            <a:ext cx="6818639" cy="38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/>
          <p:nvPr>
            <p:ph type="title"/>
          </p:nvPr>
        </p:nvSpPr>
        <p:spPr>
          <a:xfrm>
            <a:off x="1303800" y="4461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강남역 쉐이크쉑 개인 리뷰 분석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4" name="Google Shape;4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75" y="1079025"/>
            <a:ext cx="7855998" cy="38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>
            <p:ph type="title"/>
          </p:nvPr>
        </p:nvSpPr>
        <p:spPr>
          <a:xfrm>
            <a:off x="1303800" y="4461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평점이 낮은 이태원 어느 식당…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0" name="Google Shape;4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600" y="1116975"/>
            <a:ext cx="7070383" cy="38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type="title"/>
          </p:nvPr>
        </p:nvSpPr>
        <p:spPr>
          <a:xfrm>
            <a:off x="1303800" y="446175"/>
            <a:ext cx="6312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상세 리뷰는..?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6" name="Google Shape;4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000" y="1301325"/>
            <a:ext cx="7001601" cy="35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/>
          <p:nvPr>
            <p:ph type="title"/>
          </p:nvPr>
        </p:nvSpPr>
        <p:spPr>
          <a:xfrm>
            <a:off x="735900" y="354325"/>
            <a:ext cx="76464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</a:rPr>
              <a:t>성공한 맛집의 기준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52" name="Google Shape;452;p36"/>
          <p:cNvSpPr txBox="1"/>
          <p:nvPr/>
        </p:nvSpPr>
        <p:spPr>
          <a:xfrm>
            <a:off x="673575" y="979750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맛있다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양이 많다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매장이 넓다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친절하다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/>
          <p:nvPr>
            <p:ph type="title"/>
          </p:nvPr>
        </p:nvSpPr>
        <p:spPr>
          <a:xfrm>
            <a:off x="2011350" y="2144200"/>
            <a:ext cx="53058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특정 메뉴가 인기 있는 역 찾기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/>
          <p:nvPr>
            <p:ph type="title"/>
          </p:nvPr>
        </p:nvSpPr>
        <p:spPr>
          <a:xfrm>
            <a:off x="1303800" y="446175"/>
            <a:ext cx="71079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직장인들의 소울 푸드를 먹으려면 어디로 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p38"/>
          <p:cNvSpPr txBox="1"/>
          <p:nvPr/>
        </p:nvSpPr>
        <p:spPr>
          <a:xfrm>
            <a:off x="750100" y="1048625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4" name="Google Shape;4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8" y="2004100"/>
            <a:ext cx="8817426" cy="17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38" y="1094675"/>
            <a:ext cx="8980723" cy="38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8"/>
          <p:cNvSpPr txBox="1"/>
          <p:nvPr/>
        </p:nvSpPr>
        <p:spPr>
          <a:xfrm>
            <a:off x="574050" y="1107075"/>
            <a:ext cx="8258700" cy="60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 txBox="1"/>
          <p:nvPr>
            <p:ph type="title"/>
          </p:nvPr>
        </p:nvSpPr>
        <p:spPr>
          <a:xfrm>
            <a:off x="1303800" y="446175"/>
            <a:ext cx="71079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곱창, 막창이 땡길 땐..?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750100" y="1048625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3" name="Google Shape;4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50" y="1071375"/>
            <a:ext cx="8939901" cy="39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9"/>
          <p:cNvSpPr txBox="1"/>
          <p:nvPr/>
        </p:nvSpPr>
        <p:spPr>
          <a:xfrm>
            <a:off x="1186375" y="1107075"/>
            <a:ext cx="7646400" cy="54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"/>
          <p:cNvSpPr txBox="1"/>
          <p:nvPr>
            <p:ph type="title"/>
          </p:nvPr>
        </p:nvSpPr>
        <p:spPr>
          <a:xfrm>
            <a:off x="1303800" y="446175"/>
            <a:ext cx="71079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술집이 가장 많은 역은 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750100" y="1048625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1" name="Google Shape;4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00" y="2045900"/>
            <a:ext cx="8893977" cy="15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8625"/>
            <a:ext cx="8866577" cy="3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0"/>
          <p:cNvSpPr txBox="1"/>
          <p:nvPr/>
        </p:nvSpPr>
        <p:spPr>
          <a:xfrm>
            <a:off x="1186375" y="1107075"/>
            <a:ext cx="7646400" cy="54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/>
          <p:nvPr>
            <p:ph type="title"/>
          </p:nvPr>
        </p:nvSpPr>
        <p:spPr>
          <a:xfrm>
            <a:off x="1018063" y="430850"/>
            <a:ext cx="71079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카페를 가려면?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9" name="Google Shape;489;p41"/>
          <p:cNvSpPr txBox="1"/>
          <p:nvPr/>
        </p:nvSpPr>
        <p:spPr>
          <a:xfrm>
            <a:off x="750100" y="1048625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0" name="Google Shape;4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13" y="1595175"/>
            <a:ext cx="8840375" cy="23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00" y="1079250"/>
            <a:ext cx="8840375" cy="392647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 txBox="1"/>
          <p:nvPr/>
        </p:nvSpPr>
        <p:spPr>
          <a:xfrm>
            <a:off x="1018075" y="1107075"/>
            <a:ext cx="7814700" cy="54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3836650" y="1098225"/>
            <a:ext cx="53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프로젝트 목표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524950" y="1295300"/>
            <a:ext cx="7809300" cy="3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ko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네이버 맵에서 지역별 맛집 데이터 확보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ko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수집한 데이터를 기반으로 평점과 리뷰를 분석하여 맛집 선정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ko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데이터를 분석하여 해석해보기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ko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선정된 맛집을 맵에 표시하여 추천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 txBox="1"/>
          <p:nvPr>
            <p:ph type="title"/>
          </p:nvPr>
        </p:nvSpPr>
        <p:spPr>
          <a:xfrm>
            <a:off x="735900" y="354325"/>
            <a:ext cx="76464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</a:rPr>
              <a:t>압구정역에는 카페가 적다, 그럼 어떤 메뉴가 인기일까?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99" name="Google Shape;499;p42"/>
          <p:cNvSpPr txBox="1"/>
          <p:nvPr/>
        </p:nvSpPr>
        <p:spPr>
          <a:xfrm>
            <a:off x="673575" y="979750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0" name="Google Shape;5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87" y="903325"/>
            <a:ext cx="8078825" cy="1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882" y="869550"/>
            <a:ext cx="3741668" cy="34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275" y="869550"/>
            <a:ext cx="3797600" cy="34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/>
          <p:nvPr>
            <p:ph type="title"/>
          </p:nvPr>
        </p:nvSpPr>
        <p:spPr>
          <a:xfrm>
            <a:off x="735900" y="354325"/>
            <a:ext cx="76464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</a:rPr>
              <a:t>카페의 주 소비 연령대는 30, 40대이다. 이와 관련있을까?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508" name="Google Shape;508;p43"/>
          <p:cNvSpPr txBox="1"/>
          <p:nvPr/>
        </p:nvSpPr>
        <p:spPr>
          <a:xfrm>
            <a:off x="673575" y="979750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9" name="Google Shape;5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00" y="1108900"/>
            <a:ext cx="7961001" cy="3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50" y="906121"/>
            <a:ext cx="8019300" cy="409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 txBox="1"/>
          <p:nvPr/>
        </p:nvSpPr>
        <p:spPr>
          <a:xfrm>
            <a:off x="4307050" y="2887725"/>
            <a:ext cx="264900" cy="190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>
            <p:ph type="title"/>
          </p:nvPr>
        </p:nvSpPr>
        <p:spPr>
          <a:xfrm>
            <a:off x="735900" y="354325"/>
            <a:ext cx="76464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</a:rPr>
              <a:t>출퇴근 시간의 유동인구를 통해 직장인 수를 유추해보자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673575" y="979750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8" name="Google Shape;5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5" y="979750"/>
            <a:ext cx="8175451" cy="3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37" y="849025"/>
            <a:ext cx="8621727" cy="41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4"/>
          <p:cNvSpPr txBox="1"/>
          <p:nvPr/>
        </p:nvSpPr>
        <p:spPr>
          <a:xfrm>
            <a:off x="5203300" y="2917125"/>
            <a:ext cx="389700" cy="175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>
            <p:ph type="title"/>
          </p:nvPr>
        </p:nvSpPr>
        <p:spPr>
          <a:xfrm>
            <a:off x="735900" y="354325"/>
            <a:ext cx="76464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</a:rPr>
              <a:t>임대료가 높은건 아닐까..?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526" name="Google Shape;526;p45"/>
          <p:cNvSpPr txBox="1"/>
          <p:nvPr/>
        </p:nvSpPr>
        <p:spPr>
          <a:xfrm>
            <a:off x="673575" y="979750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7" name="Google Shape;5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46" y="1187549"/>
            <a:ext cx="5254678" cy="36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title"/>
          </p:nvPr>
        </p:nvSpPr>
        <p:spPr>
          <a:xfrm>
            <a:off x="735900" y="354325"/>
            <a:ext cx="76464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</a:rPr>
              <a:t>압구정역 근처에 카페가 적은 이유는..?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533" name="Google Shape;533;p46"/>
          <p:cNvSpPr txBox="1"/>
          <p:nvPr/>
        </p:nvSpPr>
        <p:spPr>
          <a:xfrm>
            <a:off x="673575" y="979750"/>
            <a:ext cx="68964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30대, 40대의 비율이 많지 않고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직장인들이 많이 왔다 갔다하는 동네가 아니며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lang="ko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임대료가 비싸다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7"/>
          <p:cNvSpPr txBox="1"/>
          <p:nvPr>
            <p:ph type="title"/>
          </p:nvPr>
        </p:nvSpPr>
        <p:spPr>
          <a:xfrm>
            <a:off x="1303800" y="598575"/>
            <a:ext cx="70305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ko">
                <a:solidFill>
                  <a:schemeClr val="lt1"/>
                </a:solidFill>
              </a:rPr>
              <a:t>카테고리별 맛집 3곳 추천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9" name="Google Shape;539;p47"/>
          <p:cNvSpPr txBox="1"/>
          <p:nvPr>
            <p:ph idx="1" type="body"/>
          </p:nvPr>
        </p:nvSpPr>
        <p:spPr>
          <a:xfrm>
            <a:off x="1303800" y="1302150"/>
            <a:ext cx="7030500" cy="32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ko" sz="1512">
                <a:solidFill>
                  <a:schemeClr val="lt1"/>
                </a:solidFill>
              </a:rPr>
              <a:t>맛집 리스트 추천 방식 -  관심있는 역을 선택하여 카테고리별로 맛집 3개씩 추천</a:t>
            </a:r>
            <a:endParaRPr sz="1512">
              <a:solidFill>
                <a:schemeClr val="lt1"/>
              </a:solidFill>
            </a:endParaRPr>
          </a:p>
          <a:p>
            <a:pPr indent="-32464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13"/>
              <a:buChar char="-"/>
            </a:pPr>
            <a:r>
              <a:rPr lang="ko" sz="1512">
                <a:solidFill>
                  <a:schemeClr val="lt1"/>
                </a:solidFill>
              </a:rPr>
              <a:t>우리는 맛집을 찾을때 제일 먼저보는 것이 평점입니다. 그리고 방문자 리뷰들이 얼마나 많이 있는지를 보고, 그 후 블로그 리뷰를 봅니다.</a:t>
            </a:r>
            <a:endParaRPr sz="1512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12">
                <a:solidFill>
                  <a:schemeClr val="lt1"/>
                </a:solidFill>
              </a:rPr>
              <a:t>이 점에서 착안하여 각 독립된 평가 지표의 값을 정규화를 통해 비교가능한 값으로 변환 후 합하여 총 값을 비교하였습니다.</a:t>
            </a:r>
            <a:endParaRPr sz="1512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12">
              <a:solidFill>
                <a:schemeClr val="lt1"/>
              </a:solidFill>
            </a:endParaRPr>
          </a:p>
          <a:p>
            <a:pPr indent="-32464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13"/>
              <a:buChar char="-"/>
            </a:pPr>
            <a:r>
              <a:rPr lang="ko" sz="1512">
                <a:solidFill>
                  <a:schemeClr val="lt1"/>
                </a:solidFill>
              </a:rPr>
              <a:t>추천 기준 - 평점, 방문자리뷰, 블로그리뷰를 정규화 후 합하여 제일 높은 합을 가진 맛집을 추천</a:t>
            </a:r>
            <a:endParaRPr sz="151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1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1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51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역, 카</a:t>
            </a:r>
            <a:r>
              <a:rPr lang="ko">
                <a:solidFill>
                  <a:schemeClr val="lt1"/>
                </a:solidFill>
              </a:rPr>
              <a:t>테고리별 맛집 3곳 추천 </a:t>
            </a:r>
            <a:endParaRPr>
              <a:solidFill>
                <a:schemeClr val="lt1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5" name="Google Shape;5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450"/>
            <a:ext cx="9143999" cy="46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역, 카테고리별 맛집 3곳 추천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1" name="Google Shape;5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1400"/>
            <a:ext cx="9143999" cy="44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0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역, 카테고리별 맛집 3곳 추천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7" name="Google Shape;5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1400"/>
            <a:ext cx="9143999" cy="44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1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역, 카테고리별 맛집 3곳 추천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3" name="Google Shape;563;p51"/>
          <p:cNvPicPr preferRelativeResize="0"/>
          <p:nvPr/>
        </p:nvPicPr>
        <p:blipFill rotWithShape="1">
          <a:blip r:embed="rId3">
            <a:alphaModFix/>
          </a:blip>
          <a:srcRect b="0" l="0" r="0" t="20954"/>
          <a:stretch/>
        </p:blipFill>
        <p:spPr>
          <a:xfrm>
            <a:off x="0" y="778650"/>
            <a:ext cx="9143999" cy="43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33468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데이터 수집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261450"/>
            <a:ext cx="7038000" cy="3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ko" sz="2000">
                <a:solidFill>
                  <a:schemeClr val="lt1"/>
                </a:solidFill>
              </a:rPr>
              <a:t>크롤링을 위해 selenium 패키지 사용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ko" sz="2000">
                <a:solidFill>
                  <a:schemeClr val="lt1"/>
                </a:solidFill>
              </a:rPr>
              <a:t>네이버 맵, ‘OO역 음식점’ 으로 검색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ko" sz="2000">
                <a:solidFill>
                  <a:schemeClr val="lt1"/>
                </a:solidFill>
              </a:rPr>
              <a:t>수집자료 : 가게 이름, 가까운 역, 구, 음식 카테고리, 방문자_리뷰_개수, 블로그_리뷰_개수, 평점, 주소, 영업시간, 부가서비스, 방문자_리뷰_글, 개인리뷰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ko" sz="2000">
                <a:solidFill>
                  <a:schemeClr val="lt1"/>
                </a:solidFill>
              </a:rPr>
              <a:t>중요 분석 자료 : 평점, 방문자 리뷰 수, 블로그 리뷰 수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역, 카테고리별 맛집 3곳 추천 </a:t>
            </a:r>
            <a:endParaRPr>
              <a:solidFill>
                <a:schemeClr val="lt1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9" name="Google Shape;5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000"/>
            <a:ext cx="6368032" cy="459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8025" y="549000"/>
            <a:ext cx="2741225" cy="45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3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역, 카테고리별 맛집 3곳 추천 </a:t>
            </a:r>
            <a:endParaRPr>
              <a:solidFill>
                <a:schemeClr val="lt1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6" name="Google Shape;5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000"/>
            <a:ext cx="6146940" cy="459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950" y="549000"/>
            <a:ext cx="2997050" cy="45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4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추천 맛집 시각화 및 프로그램화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3" name="Google Shape;5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000"/>
            <a:ext cx="3137325" cy="45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4"/>
          <p:cNvSpPr txBox="1"/>
          <p:nvPr>
            <p:ph type="title"/>
          </p:nvPr>
        </p:nvSpPr>
        <p:spPr>
          <a:xfrm>
            <a:off x="3137313" y="54900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❓️역 별 맛집은 알겠는데.. 아직 부족하다.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 </a:t>
            </a:r>
            <a:r>
              <a:rPr lang="ko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시각화 및 GUI화 !!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ko" sz="2466">
                <a:solidFill>
                  <a:schemeClr val="lt1"/>
                </a:solidFill>
              </a:rPr>
              <a:t>Folium, 맛집 정보 시각화</a:t>
            </a:r>
            <a:endParaRPr sz="2466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6">
              <a:solidFill>
                <a:schemeClr val="lt1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ko" sz="2466">
                <a:solidFill>
                  <a:schemeClr val="lt1"/>
                </a:solidFill>
              </a:rPr>
              <a:t>Tkinter, 맛집 정보 GUI화</a:t>
            </a:r>
            <a:endParaRPr sz="2466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6">
              <a:solidFill>
                <a:schemeClr val="lt1"/>
              </a:solidFill>
            </a:endParaRPr>
          </a:p>
          <a:p>
            <a:pPr indent="-3759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4504"/>
              <a:buAutoNum type="arabicPeriod"/>
            </a:pPr>
            <a:r>
              <a:rPr lang="ko" sz="2466">
                <a:solidFill>
                  <a:schemeClr val="lt1"/>
                </a:solidFill>
              </a:rPr>
              <a:t>Pyinstaller, 코드 배포를 위한 프로그램화</a:t>
            </a:r>
            <a:endParaRPr sz="24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88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5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추천 맛집 시각화 및 프로그램화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📌 </a:t>
            </a:r>
            <a:r>
              <a:rPr lang="ko">
                <a:solidFill>
                  <a:schemeClr val="lt1"/>
                </a:solidFill>
              </a:rPr>
              <a:t>Preview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0" name="Google Shape;590;p55"/>
          <p:cNvSpPr txBox="1"/>
          <p:nvPr>
            <p:ph type="title"/>
          </p:nvPr>
        </p:nvSpPr>
        <p:spPr>
          <a:xfrm>
            <a:off x="3137313" y="54900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❓️GUI로 어떻게 편리성 및 가시성 향상?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 </a:t>
            </a:r>
            <a:r>
              <a:rPr lang="ko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 프로그램의 로직 순서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7819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ko" sz="1911">
                <a:solidFill>
                  <a:schemeClr val="lt1"/>
                </a:solidFill>
              </a:rPr>
              <a:t>팀원들의 맛집 추천 알고리즘 코드 실행 </a:t>
            </a:r>
            <a:endParaRPr sz="191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-337819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ko" sz="1911">
                <a:solidFill>
                  <a:schemeClr val="lt1"/>
                </a:solidFill>
              </a:rPr>
              <a:t>맛집 별 위도,경도 추출 (Gmaps API) 후 Folium 시각화</a:t>
            </a:r>
            <a:endParaRPr sz="191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-337819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ko" sz="1911">
                <a:solidFill>
                  <a:schemeClr val="lt1"/>
                </a:solidFill>
              </a:rPr>
              <a:t>항목 별 카테고리 아이콘 표시</a:t>
            </a:r>
            <a:endParaRPr sz="191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813"/>
              <a:buAutoNum type="arabicPeriod"/>
            </a:pPr>
            <a:r>
              <a:rPr lang="ko" sz="1911">
                <a:solidFill>
                  <a:schemeClr val="lt1"/>
                </a:solidFill>
              </a:rPr>
              <a:t>음식점 상세 정보, 리뷰 등을 표시</a:t>
            </a:r>
            <a:endParaRPr sz="191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88">
              <a:solidFill>
                <a:schemeClr val="lt1"/>
              </a:solidFill>
            </a:endParaRPr>
          </a:p>
        </p:txBody>
      </p:sp>
      <p:pic>
        <p:nvPicPr>
          <p:cNvPr id="591" name="Google Shape;591;p55"/>
          <p:cNvPicPr preferRelativeResize="0"/>
          <p:nvPr/>
        </p:nvPicPr>
        <p:blipFill rotWithShape="1">
          <a:blip r:embed="rId3">
            <a:alphaModFix/>
          </a:blip>
          <a:srcRect b="3563" l="2199" r="3797" t="2908"/>
          <a:stretch/>
        </p:blipFill>
        <p:spPr>
          <a:xfrm>
            <a:off x="0" y="902575"/>
            <a:ext cx="3068925" cy="22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3159439"/>
            <a:ext cx="3068925" cy="198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추천 맛집 시각화 및 프로그램화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8" name="Google Shape;598;p56"/>
          <p:cNvSpPr txBox="1"/>
          <p:nvPr>
            <p:ph type="title"/>
          </p:nvPr>
        </p:nvSpPr>
        <p:spPr>
          <a:xfrm>
            <a:off x="0" y="498225"/>
            <a:ext cx="8955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✅ Step 1. </a:t>
            </a:r>
            <a:r>
              <a:rPr lang="ko" sz="2355">
                <a:solidFill>
                  <a:schemeClr val="lt1"/>
                </a:solidFill>
              </a:rPr>
              <a:t>Pyinstaller &amp; tkinter</a:t>
            </a:r>
            <a:r>
              <a:rPr lang="ko">
                <a:solidFill>
                  <a:schemeClr val="lt1"/>
                </a:solidFill>
              </a:rPr>
              <a:t> / 쩝쩝박사.py의 실행 프로그램화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9" name="Google Shape;599;p56"/>
          <p:cNvPicPr preferRelativeResize="0"/>
          <p:nvPr/>
        </p:nvPicPr>
        <p:blipFill rotWithShape="1">
          <a:blip r:embed="rId3">
            <a:alphaModFix/>
          </a:blip>
          <a:srcRect b="3563" l="2199" r="3797" t="2908"/>
          <a:stretch/>
        </p:blipFill>
        <p:spPr>
          <a:xfrm>
            <a:off x="4389450" y="1712400"/>
            <a:ext cx="4754549" cy="3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6"/>
          <p:cNvPicPr preferRelativeResize="0"/>
          <p:nvPr/>
        </p:nvPicPr>
        <p:blipFill rotWithShape="1">
          <a:blip r:embed="rId4">
            <a:alphaModFix/>
          </a:blip>
          <a:srcRect b="0" l="26941" r="18642" t="0"/>
          <a:stretch/>
        </p:blipFill>
        <p:spPr>
          <a:xfrm>
            <a:off x="0" y="1712400"/>
            <a:ext cx="3814625" cy="3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6"/>
          <p:cNvSpPr txBox="1"/>
          <p:nvPr>
            <p:ph type="title"/>
          </p:nvPr>
        </p:nvSpPr>
        <p:spPr>
          <a:xfrm>
            <a:off x="3814613" y="315345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➡️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2" name="Google Shape;602;p56"/>
          <p:cNvSpPr txBox="1"/>
          <p:nvPr>
            <p:ph type="title"/>
          </p:nvPr>
        </p:nvSpPr>
        <p:spPr>
          <a:xfrm>
            <a:off x="0" y="1009450"/>
            <a:ext cx="8933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r>
              <a:rPr lang="ko" sz="2244">
                <a:solidFill>
                  <a:schemeClr val="lt1"/>
                </a:solidFill>
              </a:rPr>
              <a:t> 원하는 역 주변을 선택하고, 팀원들의 맛집 추천 코드를 돌려 맛집 리스트 추출!</a:t>
            </a:r>
            <a:r>
              <a:rPr lang="ko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03" name="Google Shape;60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100" y="4150800"/>
            <a:ext cx="876000" cy="72708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6"/>
          <p:cNvSpPr txBox="1"/>
          <p:nvPr>
            <p:ph type="title"/>
          </p:nvPr>
        </p:nvSpPr>
        <p:spPr>
          <a:xfrm>
            <a:off x="398838" y="342395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⬆️</a:t>
            </a:r>
            <a:r>
              <a:rPr lang="ko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5" name="Google Shape;605;p56"/>
          <p:cNvSpPr/>
          <p:nvPr/>
        </p:nvSpPr>
        <p:spPr>
          <a:xfrm>
            <a:off x="279100" y="2294425"/>
            <a:ext cx="876000" cy="258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추천 맛집 시각화 및 프로그램화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0" y="498225"/>
            <a:ext cx="9068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20">
                <a:solidFill>
                  <a:schemeClr val="lt1"/>
                </a:solidFill>
              </a:rPr>
              <a:t>✅ Step 2. img to HTML / 프로그램 범용성을 위한 파일 HTML화</a:t>
            </a:r>
            <a:endParaRPr sz="2420">
              <a:solidFill>
                <a:schemeClr val="lt1"/>
              </a:solidFill>
            </a:endParaRPr>
          </a:p>
        </p:txBody>
      </p:sp>
      <p:sp>
        <p:nvSpPr>
          <p:cNvPr id="612" name="Google Shape;612;p57"/>
          <p:cNvSpPr txBox="1"/>
          <p:nvPr>
            <p:ph type="title"/>
          </p:nvPr>
        </p:nvSpPr>
        <p:spPr>
          <a:xfrm>
            <a:off x="2955101" y="2297250"/>
            <a:ext cx="6393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➡️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3" name="Google Shape;613;p57"/>
          <p:cNvSpPr txBox="1"/>
          <p:nvPr>
            <p:ph type="title"/>
          </p:nvPr>
        </p:nvSpPr>
        <p:spPr>
          <a:xfrm>
            <a:off x="0" y="1019050"/>
            <a:ext cx="9144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r>
              <a:rPr lang="ko" sz="2244">
                <a:solidFill>
                  <a:schemeClr val="lt1"/>
                </a:solidFill>
              </a:rPr>
              <a:t> 내 PC의 파일,이미지가 다른사람의 PC에 없다면? ➡️ HTML 변환으로 해결</a:t>
            </a:r>
            <a:r>
              <a:rPr lang="ko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4" name="Google Shape;6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889525"/>
            <a:ext cx="2955101" cy="325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425" y="1839900"/>
            <a:ext cx="2747146" cy="155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100" y="3942873"/>
            <a:ext cx="6165625" cy="4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7"/>
          <p:cNvSpPr txBox="1"/>
          <p:nvPr>
            <p:ph type="title"/>
          </p:nvPr>
        </p:nvSpPr>
        <p:spPr>
          <a:xfrm>
            <a:off x="4572010" y="3293338"/>
            <a:ext cx="507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⬇️</a:t>
            </a:r>
            <a:r>
              <a:rPr lang="ko" sz="3020">
                <a:solidFill>
                  <a:schemeClr val="lt1"/>
                </a:solidFill>
              </a:rPr>
              <a:t>  </a:t>
            </a:r>
            <a:endParaRPr sz="3020">
              <a:solidFill>
                <a:schemeClr val="lt1"/>
              </a:solidFill>
            </a:endParaRPr>
          </a:p>
        </p:txBody>
      </p:sp>
      <p:pic>
        <p:nvPicPr>
          <p:cNvPr id="618" name="Google Shape;61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450" y="2398788"/>
            <a:ext cx="26098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7"/>
          <p:cNvSpPr txBox="1"/>
          <p:nvPr>
            <p:ph type="title"/>
          </p:nvPr>
        </p:nvSpPr>
        <p:spPr>
          <a:xfrm>
            <a:off x="7305660" y="3293338"/>
            <a:ext cx="507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⬆️</a:t>
            </a:r>
            <a:r>
              <a:rPr lang="ko" sz="3020">
                <a:solidFill>
                  <a:schemeClr val="lt1"/>
                </a:solidFill>
              </a:rPr>
              <a:t>  </a:t>
            </a:r>
            <a:endParaRPr sz="30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325" y="1712425"/>
            <a:ext cx="3555674" cy="343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8"/>
          <p:cNvPicPr preferRelativeResize="0"/>
          <p:nvPr/>
        </p:nvPicPr>
        <p:blipFill rotWithShape="1">
          <a:blip r:embed="rId4">
            <a:alphaModFix/>
          </a:blip>
          <a:srcRect b="0" l="0" r="42647" t="0"/>
          <a:stretch/>
        </p:blipFill>
        <p:spPr>
          <a:xfrm>
            <a:off x="0" y="2463500"/>
            <a:ext cx="4629625" cy="19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8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추천 맛집 시각화 및 프로그램화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7" name="Google Shape;627;p58"/>
          <p:cNvSpPr txBox="1"/>
          <p:nvPr>
            <p:ph type="title"/>
          </p:nvPr>
        </p:nvSpPr>
        <p:spPr>
          <a:xfrm>
            <a:off x="0" y="498225"/>
            <a:ext cx="9068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20">
                <a:solidFill>
                  <a:schemeClr val="lt1"/>
                </a:solidFill>
              </a:rPr>
              <a:t>✅ Step 3. Text to HTML / Folium Popup의 커스터마이징</a:t>
            </a:r>
            <a:endParaRPr sz="2420">
              <a:solidFill>
                <a:schemeClr val="lt1"/>
              </a:solidFill>
            </a:endParaRPr>
          </a:p>
        </p:txBody>
      </p:sp>
      <p:sp>
        <p:nvSpPr>
          <p:cNvPr id="628" name="Google Shape;628;p58"/>
          <p:cNvSpPr txBox="1"/>
          <p:nvPr>
            <p:ph type="title"/>
          </p:nvPr>
        </p:nvSpPr>
        <p:spPr>
          <a:xfrm>
            <a:off x="0" y="1047225"/>
            <a:ext cx="9144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065"/>
              <a:buNone/>
            </a:pPr>
            <a:r>
              <a:rPr lang="ko" sz="18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r>
              <a:rPr lang="ko" sz="1831">
                <a:solidFill>
                  <a:schemeClr val="lt1"/>
                </a:solidFill>
              </a:rPr>
              <a:t> Folium 팝업창에서, 가독성 좋게 꾸미고 싶다면? ➡️ HTML 작성 / Word to HTML 사이트 이용</a:t>
            </a:r>
            <a:endParaRPr sz="2331">
              <a:solidFill>
                <a:schemeClr val="lt1"/>
              </a:solidFill>
            </a:endParaRPr>
          </a:p>
        </p:txBody>
      </p:sp>
      <p:sp>
        <p:nvSpPr>
          <p:cNvPr id="629" name="Google Shape;629;p58"/>
          <p:cNvSpPr txBox="1"/>
          <p:nvPr>
            <p:ph type="title"/>
          </p:nvPr>
        </p:nvSpPr>
        <p:spPr>
          <a:xfrm>
            <a:off x="4828076" y="3185613"/>
            <a:ext cx="6393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➡️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0" name="Google Shape;6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12425"/>
            <a:ext cx="9144000" cy="34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9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추천 맛집 시각화 및 프로그램화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6" name="Google Shape;636;p59"/>
          <p:cNvSpPr txBox="1"/>
          <p:nvPr>
            <p:ph type="title"/>
          </p:nvPr>
        </p:nvSpPr>
        <p:spPr>
          <a:xfrm>
            <a:off x="0" y="498225"/>
            <a:ext cx="9068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20">
                <a:solidFill>
                  <a:schemeClr val="lt1"/>
                </a:solidFill>
              </a:rPr>
              <a:t>✅ Step 4. 보조 함수 / Raw 데이터의 가공, 가시화 </a:t>
            </a:r>
            <a:endParaRPr sz="2420">
              <a:solidFill>
                <a:schemeClr val="lt1"/>
              </a:solidFill>
            </a:endParaRPr>
          </a:p>
        </p:txBody>
      </p:sp>
      <p:sp>
        <p:nvSpPr>
          <p:cNvPr id="637" name="Google Shape;637;p59"/>
          <p:cNvSpPr txBox="1"/>
          <p:nvPr>
            <p:ph type="title"/>
          </p:nvPr>
        </p:nvSpPr>
        <p:spPr>
          <a:xfrm>
            <a:off x="0" y="1009450"/>
            <a:ext cx="9144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r>
              <a:rPr lang="ko" sz="1631">
                <a:solidFill>
                  <a:schemeClr val="lt1"/>
                </a:solidFill>
              </a:rPr>
              <a:t>원본 DataFrame을 그대로 사용하기엔, 너무 지저분하다. / HTML 변환 및 정렬 함수 정의 </a:t>
            </a:r>
            <a:endParaRPr sz="2131">
              <a:solidFill>
                <a:schemeClr val="lt1"/>
              </a:solidFill>
            </a:endParaRPr>
          </a:p>
        </p:txBody>
      </p:sp>
      <p:pic>
        <p:nvPicPr>
          <p:cNvPr id="638" name="Google Shape;6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0" y="1471200"/>
            <a:ext cx="5982975" cy="17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9"/>
          <p:cNvPicPr preferRelativeResize="0"/>
          <p:nvPr/>
        </p:nvPicPr>
        <p:blipFill rotWithShape="1">
          <a:blip r:embed="rId4">
            <a:alphaModFix/>
          </a:blip>
          <a:srcRect b="11870" l="0" r="0" t="0"/>
          <a:stretch/>
        </p:blipFill>
        <p:spPr>
          <a:xfrm>
            <a:off x="6618900" y="1471200"/>
            <a:ext cx="2198480" cy="36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9"/>
          <p:cNvSpPr txBox="1"/>
          <p:nvPr>
            <p:ph type="title"/>
          </p:nvPr>
        </p:nvSpPr>
        <p:spPr>
          <a:xfrm>
            <a:off x="6063876" y="2061275"/>
            <a:ext cx="6393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➡️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1" name="Google Shape;641;p59"/>
          <p:cNvSpPr txBox="1"/>
          <p:nvPr>
            <p:ph type="title"/>
          </p:nvPr>
        </p:nvSpPr>
        <p:spPr>
          <a:xfrm>
            <a:off x="-37950" y="3520275"/>
            <a:ext cx="9144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0694"/>
              <a:buNone/>
            </a:pPr>
            <a:r>
              <a:rPr lang="ko" sz="16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❗️</a:t>
            </a:r>
            <a:r>
              <a:rPr lang="ko" sz="163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재사용성 및 코드 길이 축소를 위해, 아래의 보조 함수들을 정의하자.</a:t>
            </a:r>
            <a:endParaRPr sz="163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0694"/>
              <a:buNone/>
            </a:pPr>
            <a:r>
              <a:t/>
            </a:r>
            <a:endParaRPr sz="163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827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create_html_table</a:t>
            </a:r>
            <a:endParaRPr b="0" sz="827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827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visualize_float</a:t>
            </a:r>
            <a:endParaRPr b="0" sz="827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827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recommend_by_station</a:t>
            </a:r>
            <a:endParaRPr b="0" sz="827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827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parse_business_hours</a:t>
            </a:r>
            <a:endParaRPr b="0" sz="827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827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generate_html_output</a:t>
            </a:r>
            <a:endParaRPr b="0" sz="827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827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create_pie_chart</a:t>
            </a:r>
            <a:endParaRPr b="0" sz="827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827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add_emojis_to_text</a:t>
            </a:r>
            <a:endParaRPr b="0" sz="827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2" name="Google Shape;642;p59"/>
          <p:cNvSpPr txBox="1"/>
          <p:nvPr>
            <p:ph type="title"/>
          </p:nvPr>
        </p:nvSpPr>
        <p:spPr>
          <a:xfrm>
            <a:off x="1346900" y="3961175"/>
            <a:ext cx="9144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ko" sz="745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renderMap</a:t>
            </a:r>
            <a:endParaRPr b="0" sz="745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ko" sz="745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show_map</a:t>
            </a:r>
            <a:endParaRPr b="0" sz="745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7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generate_wordcloud</a:t>
            </a:r>
            <a:endParaRPr b="0" sz="70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745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745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0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추천 맛집 시각화 및 프로그램화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60"/>
          <p:cNvSpPr txBox="1"/>
          <p:nvPr>
            <p:ph type="title"/>
          </p:nvPr>
        </p:nvSpPr>
        <p:spPr>
          <a:xfrm>
            <a:off x="0" y="498225"/>
            <a:ext cx="9068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20">
                <a:solidFill>
                  <a:schemeClr val="lt1"/>
                </a:solidFill>
              </a:rPr>
              <a:t>✅ Step 5. Program </a:t>
            </a:r>
            <a:r>
              <a:rPr lang="ko" sz="2420">
                <a:solidFill>
                  <a:schemeClr val="lt1"/>
                </a:solidFill>
              </a:rPr>
              <a:t>Structure</a:t>
            </a:r>
            <a:r>
              <a:rPr lang="ko" sz="2420">
                <a:solidFill>
                  <a:schemeClr val="lt1"/>
                </a:solidFill>
              </a:rPr>
              <a:t> FlowChart</a:t>
            </a:r>
            <a:endParaRPr sz="2420">
              <a:solidFill>
                <a:schemeClr val="lt1"/>
              </a:solidFill>
            </a:endParaRPr>
          </a:p>
        </p:txBody>
      </p:sp>
      <p:sp>
        <p:nvSpPr>
          <p:cNvPr id="649" name="Google Shape;649;p60"/>
          <p:cNvSpPr txBox="1"/>
          <p:nvPr>
            <p:ph type="title"/>
          </p:nvPr>
        </p:nvSpPr>
        <p:spPr>
          <a:xfrm>
            <a:off x="0" y="1080775"/>
            <a:ext cx="84984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ko" sz="13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📃 </a:t>
            </a:r>
            <a:r>
              <a:rPr lang="ko" sz="136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파일 : 쩝쩝박사.py | 길이 : 453 Lines | 종속성 : “No” dependent files Required</a:t>
            </a:r>
            <a:endParaRPr sz="1818">
              <a:solidFill>
                <a:schemeClr val="lt1"/>
              </a:solidFill>
            </a:endParaRPr>
          </a:p>
        </p:txBody>
      </p:sp>
      <p:sp>
        <p:nvSpPr>
          <p:cNvPr id="650" name="Google Shape;650;p60"/>
          <p:cNvSpPr/>
          <p:nvPr/>
        </p:nvSpPr>
        <p:spPr>
          <a:xfrm>
            <a:off x="5" y="2745695"/>
            <a:ext cx="1155300" cy="918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__main__</a:t>
            </a:r>
            <a:endParaRPr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Tkinter GUI 작동</a:t>
            </a:r>
            <a:endParaRPr sz="11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1" name="Google Shape;651;p60"/>
          <p:cNvSpPr/>
          <p:nvPr/>
        </p:nvSpPr>
        <p:spPr>
          <a:xfrm>
            <a:off x="1456577" y="1655909"/>
            <a:ext cx="1282800" cy="918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show_map</a:t>
            </a:r>
            <a:endParaRPr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선택 지역 Folium 지도 출력</a:t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지도 HTML 페이지화</a:t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2" name="Google Shape;652;p60"/>
          <p:cNvSpPr/>
          <p:nvPr/>
        </p:nvSpPr>
        <p:spPr>
          <a:xfrm>
            <a:off x="1456577" y="3785949"/>
            <a:ext cx="1282800" cy="918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renderM</a:t>
            </a:r>
            <a:r>
              <a:rPr lang="ko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ap</a:t>
            </a:r>
            <a:endParaRPr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Folium 마커, 팝업창 생성 </a:t>
            </a:r>
            <a:endParaRPr sz="11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3" name="Google Shape;653;p60"/>
          <p:cNvSpPr/>
          <p:nvPr/>
        </p:nvSpPr>
        <p:spPr>
          <a:xfrm>
            <a:off x="3287225" y="1719135"/>
            <a:ext cx="1223400" cy="64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create_html_table</a:t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리뷰 Raw 데이터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HTML parsing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4" name="Google Shape;654;p60"/>
          <p:cNvSpPr/>
          <p:nvPr/>
        </p:nvSpPr>
        <p:spPr>
          <a:xfrm>
            <a:off x="1338499" y="2776445"/>
            <a:ext cx="1518900" cy="8070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83F04"/>
                </a:solidFill>
                <a:latin typeface="Nunito"/>
                <a:ea typeface="Nunito"/>
                <a:cs typeface="Nunito"/>
                <a:sym typeface="Nunito"/>
              </a:rPr>
              <a:t>recommend_by_station</a:t>
            </a:r>
            <a:endParaRPr sz="900">
              <a:solidFill>
                <a:srgbClr val="783F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83F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783F04"/>
                </a:solidFill>
                <a:latin typeface="Nunito"/>
                <a:ea typeface="Nunito"/>
                <a:cs typeface="Nunito"/>
                <a:sym typeface="Nunito"/>
              </a:rPr>
              <a:t>역할 : 평점, 리뷰, 방문자 글 수 기준 </a:t>
            </a:r>
            <a:endParaRPr sz="600">
              <a:solidFill>
                <a:srgbClr val="783F0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783F04"/>
                </a:solidFill>
                <a:latin typeface="Nunito"/>
                <a:ea typeface="Nunito"/>
                <a:cs typeface="Nunito"/>
                <a:sym typeface="Nunito"/>
              </a:rPr>
              <a:t>선택 역 주변 카테고리별 맛집 출력</a:t>
            </a:r>
            <a:endParaRPr sz="600">
              <a:solidFill>
                <a:srgbClr val="783F0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55" name="Google Shape;655;p60"/>
          <p:cNvCxnSpPr>
            <a:stCxn id="650" idx="0"/>
            <a:endCxn id="651" idx="1"/>
          </p:cNvCxnSpPr>
          <p:nvPr/>
        </p:nvCxnSpPr>
        <p:spPr>
          <a:xfrm rot="-5400000">
            <a:off x="701705" y="1990745"/>
            <a:ext cx="630900" cy="8790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60"/>
          <p:cNvCxnSpPr>
            <a:stCxn id="651" idx="2"/>
            <a:endCxn id="654" idx="0"/>
          </p:cNvCxnSpPr>
          <p:nvPr/>
        </p:nvCxnSpPr>
        <p:spPr>
          <a:xfrm flipH="1" rot="-5400000">
            <a:off x="1997027" y="2674859"/>
            <a:ext cx="2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60"/>
          <p:cNvCxnSpPr>
            <a:stCxn id="654" idx="2"/>
            <a:endCxn id="652" idx="0"/>
          </p:cNvCxnSpPr>
          <p:nvPr/>
        </p:nvCxnSpPr>
        <p:spPr>
          <a:xfrm flipH="1" rot="-5400000">
            <a:off x="1996999" y="3684395"/>
            <a:ext cx="2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60"/>
          <p:cNvSpPr/>
          <p:nvPr/>
        </p:nvSpPr>
        <p:spPr>
          <a:xfrm>
            <a:off x="4853417" y="1719135"/>
            <a:ext cx="1223400" cy="64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visualize_float</a:t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평점의 이모지 시각화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9" name="Google Shape;659;p60"/>
          <p:cNvSpPr/>
          <p:nvPr/>
        </p:nvSpPr>
        <p:spPr>
          <a:xfrm>
            <a:off x="3191173" y="2474560"/>
            <a:ext cx="1415700" cy="64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parse_business_hours</a:t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영업시간 Raw 데이터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영업일, </a:t>
            </a: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시간 딕셔너리 정렬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0" name="Google Shape;660;p60"/>
          <p:cNvSpPr/>
          <p:nvPr/>
        </p:nvSpPr>
        <p:spPr>
          <a:xfrm>
            <a:off x="4757366" y="2474560"/>
            <a:ext cx="1415700" cy="63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generate_html_output</a:t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영업일, 시간 </a:t>
            </a: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데이터 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HTML parsing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61" name="Google Shape;661;p60"/>
          <p:cNvCxnSpPr>
            <a:stCxn id="659" idx="3"/>
            <a:endCxn id="660" idx="1"/>
          </p:cNvCxnSpPr>
          <p:nvPr/>
        </p:nvCxnSpPr>
        <p:spPr>
          <a:xfrm flipH="1" rot="10800000">
            <a:off x="4606873" y="2790010"/>
            <a:ext cx="150600" cy="8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60"/>
          <p:cNvSpPr/>
          <p:nvPr/>
        </p:nvSpPr>
        <p:spPr>
          <a:xfrm>
            <a:off x="3287225" y="3229985"/>
            <a:ext cx="1223400" cy="64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create_pie_chart</a:t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파이차트 생성 후 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html parsing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3" name="Google Shape;663;p60"/>
          <p:cNvSpPr/>
          <p:nvPr/>
        </p:nvSpPr>
        <p:spPr>
          <a:xfrm>
            <a:off x="4794030" y="3212584"/>
            <a:ext cx="1282800" cy="64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add_emojis_to_text</a:t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부가서비스 이모지화 </a:t>
            </a:r>
            <a:endParaRPr sz="6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64" name="Google Shape;664;p60"/>
          <p:cNvCxnSpPr>
            <a:stCxn id="652" idx="3"/>
            <a:endCxn id="665" idx="1"/>
          </p:cNvCxnSpPr>
          <p:nvPr/>
        </p:nvCxnSpPr>
        <p:spPr>
          <a:xfrm flipH="1" rot="10800000">
            <a:off x="2739377" y="3161349"/>
            <a:ext cx="401700" cy="108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6" name="Google Shape;666;p60"/>
          <p:cNvPicPr preferRelativeResize="0"/>
          <p:nvPr/>
        </p:nvPicPr>
        <p:blipFill rotWithShape="1">
          <a:blip r:embed="rId3">
            <a:alphaModFix/>
          </a:blip>
          <a:srcRect b="36488" l="2199" r="3797" t="2908"/>
          <a:stretch/>
        </p:blipFill>
        <p:spPr>
          <a:xfrm>
            <a:off x="6465000" y="0"/>
            <a:ext cx="2679000" cy="12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0"/>
          <p:cNvPicPr preferRelativeResize="0"/>
          <p:nvPr/>
        </p:nvPicPr>
        <p:blipFill rotWithShape="1">
          <a:blip r:embed="rId4">
            <a:alphaModFix/>
          </a:blip>
          <a:srcRect b="11870" l="0" r="0" t="0"/>
          <a:stretch/>
        </p:blipFill>
        <p:spPr>
          <a:xfrm>
            <a:off x="6465000" y="1252725"/>
            <a:ext cx="2679000" cy="2330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0"/>
          <p:cNvSpPr/>
          <p:nvPr/>
        </p:nvSpPr>
        <p:spPr>
          <a:xfrm>
            <a:off x="3262775" y="3962060"/>
            <a:ext cx="1223400" cy="64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generate_wordcloud</a:t>
            </a:r>
            <a:endParaRPr sz="8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맛집 별 리뷰 취합,</a:t>
            </a:r>
            <a:endParaRPr sz="5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wordcloud 생성 및 HTML parsing </a:t>
            </a:r>
            <a:endParaRPr sz="5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5" name="Google Shape;665;p60"/>
          <p:cNvSpPr/>
          <p:nvPr/>
        </p:nvSpPr>
        <p:spPr>
          <a:xfrm>
            <a:off x="3141075" y="1655900"/>
            <a:ext cx="3124500" cy="3011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69" name="Google Shape;669;p60"/>
          <p:cNvCxnSpPr>
            <a:stCxn id="670" idx="1"/>
            <a:endCxn id="671" idx="3"/>
          </p:cNvCxnSpPr>
          <p:nvPr/>
        </p:nvCxnSpPr>
        <p:spPr>
          <a:xfrm rot="10800000">
            <a:off x="6173250" y="371475"/>
            <a:ext cx="291900" cy="25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1" name="Google Shape;671;p60"/>
          <p:cNvSpPr/>
          <p:nvPr/>
        </p:nvSpPr>
        <p:spPr>
          <a:xfrm>
            <a:off x="4853425" y="194100"/>
            <a:ext cx="1319700" cy="3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unito"/>
                <a:ea typeface="Nunito"/>
                <a:cs typeface="Nunito"/>
                <a:sym typeface="Nunito"/>
              </a:rPr>
              <a:t>__main__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unito"/>
                <a:ea typeface="Nunito"/>
                <a:cs typeface="Nunito"/>
                <a:sym typeface="Nunito"/>
              </a:rPr>
              <a:t>recommend_by_station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72" name="Google Shape;672;p60"/>
          <p:cNvCxnSpPr>
            <a:stCxn id="673" idx="1"/>
            <a:endCxn id="674" idx="0"/>
          </p:cNvCxnSpPr>
          <p:nvPr/>
        </p:nvCxnSpPr>
        <p:spPr>
          <a:xfrm flipH="1">
            <a:off x="6005550" y="4363475"/>
            <a:ext cx="459600" cy="42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60"/>
          <p:cNvSpPr/>
          <p:nvPr/>
        </p:nvSpPr>
        <p:spPr>
          <a:xfrm>
            <a:off x="6465150" y="9825"/>
            <a:ext cx="2679000" cy="124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3" name="Google Shape;67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150" y="3583450"/>
            <a:ext cx="2678999" cy="15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0"/>
          <p:cNvSpPr/>
          <p:nvPr/>
        </p:nvSpPr>
        <p:spPr>
          <a:xfrm>
            <a:off x="5580700" y="4789900"/>
            <a:ext cx="849900" cy="32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unito"/>
                <a:ea typeface="Nunito"/>
                <a:cs typeface="Nunito"/>
                <a:sym typeface="Nunito"/>
              </a:rPr>
              <a:t>show_map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unito"/>
                <a:ea typeface="Nunito"/>
                <a:cs typeface="Nunito"/>
                <a:sym typeface="Nunito"/>
              </a:rPr>
              <a:t>renderMap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5" name="Google Shape;675;p60"/>
          <p:cNvSpPr/>
          <p:nvPr/>
        </p:nvSpPr>
        <p:spPr>
          <a:xfrm>
            <a:off x="6465150" y="3583450"/>
            <a:ext cx="2679000" cy="156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6" name="Google Shape;676;p60"/>
          <p:cNvSpPr/>
          <p:nvPr/>
        </p:nvSpPr>
        <p:spPr>
          <a:xfrm>
            <a:off x="7624350" y="1619525"/>
            <a:ext cx="1223400" cy="61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77" name="Google Shape;677;p60"/>
          <p:cNvCxnSpPr>
            <a:stCxn id="676" idx="2"/>
            <a:endCxn id="678" idx="0"/>
          </p:cNvCxnSpPr>
          <p:nvPr/>
        </p:nvCxnSpPr>
        <p:spPr>
          <a:xfrm>
            <a:off x="8236050" y="2230325"/>
            <a:ext cx="311100" cy="13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60"/>
          <p:cNvSpPr/>
          <p:nvPr/>
        </p:nvSpPr>
        <p:spPr>
          <a:xfrm>
            <a:off x="7950000" y="2367425"/>
            <a:ext cx="1194000" cy="2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unito"/>
                <a:ea typeface="Nunito"/>
                <a:cs typeface="Nunito"/>
                <a:sym typeface="Nunito"/>
              </a:rPr>
              <a:t>create_pie_chart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9" name="Google Shape;679;p60"/>
          <p:cNvSpPr/>
          <p:nvPr/>
        </p:nvSpPr>
        <p:spPr>
          <a:xfrm>
            <a:off x="6872825" y="1560675"/>
            <a:ext cx="525600" cy="9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80" name="Google Shape;680;p60"/>
          <p:cNvCxnSpPr>
            <a:stCxn id="679" idx="0"/>
          </p:cNvCxnSpPr>
          <p:nvPr/>
        </p:nvCxnSpPr>
        <p:spPr>
          <a:xfrm flipH="1" rot="10800000">
            <a:off x="7135625" y="1443975"/>
            <a:ext cx="920400" cy="11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60"/>
          <p:cNvSpPr/>
          <p:nvPr/>
        </p:nvSpPr>
        <p:spPr>
          <a:xfrm>
            <a:off x="8056025" y="1347025"/>
            <a:ext cx="1088100" cy="20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unito"/>
                <a:ea typeface="Nunito"/>
                <a:cs typeface="Nunito"/>
                <a:sym typeface="Nunito"/>
              </a:rPr>
              <a:t>visualize_float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2" name="Google Shape;682;p60"/>
          <p:cNvSpPr/>
          <p:nvPr/>
        </p:nvSpPr>
        <p:spPr>
          <a:xfrm>
            <a:off x="6523925" y="1737875"/>
            <a:ext cx="584700" cy="35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83" name="Google Shape;683;p60"/>
          <p:cNvCxnSpPr>
            <a:stCxn id="682" idx="1"/>
            <a:endCxn id="684" idx="2"/>
          </p:cNvCxnSpPr>
          <p:nvPr/>
        </p:nvCxnSpPr>
        <p:spPr>
          <a:xfrm rot="10800000">
            <a:off x="5946725" y="1612925"/>
            <a:ext cx="577200" cy="30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60"/>
          <p:cNvSpPr/>
          <p:nvPr/>
        </p:nvSpPr>
        <p:spPr>
          <a:xfrm>
            <a:off x="5462825" y="1410525"/>
            <a:ext cx="967800" cy="20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unito"/>
                <a:ea typeface="Nunito"/>
                <a:cs typeface="Nunito"/>
                <a:sym typeface="Nunito"/>
              </a:rPr>
              <a:t>create_html_table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5" name="Google Shape;685;p60"/>
          <p:cNvSpPr/>
          <p:nvPr/>
        </p:nvSpPr>
        <p:spPr>
          <a:xfrm>
            <a:off x="6523925" y="2121425"/>
            <a:ext cx="920400" cy="39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86" name="Google Shape;686;p60"/>
          <p:cNvCxnSpPr>
            <a:stCxn id="685" idx="1"/>
            <a:endCxn id="687" idx="0"/>
          </p:cNvCxnSpPr>
          <p:nvPr/>
        </p:nvCxnSpPr>
        <p:spPr>
          <a:xfrm flipH="1">
            <a:off x="5887325" y="2316875"/>
            <a:ext cx="636600" cy="158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60"/>
          <p:cNvSpPr/>
          <p:nvPr/>
        </p:nvSpPr>
        <p:spPr>
          <a:xfrm>
            <a:off x="5309700" y="3906250"/>
            <a:ext cx="1155300" cy="20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unito"/>
                <a:ea typeface="Nunito"/>
                <a:cs typeface="Nunito"/>
                <a:sym typeface="Nunito"/>
              </a:rPr>
              <a:t>parse_business_hours</a:t>
            </a:r>
            <a:endParaRPr sz="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unito"/>
                <a:ea typeface="Nunito"/>
                <a:cs typeface="Nunito"/>
                <a:sym typeface="Nunito"/>
              </a:rPr>
              <a:t>generate_html_output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7094825" y="2745700"/>
            <a:ext cx="388200" cy="9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89" name="Google Shape;689;p60"/>
          <p:cNvCxnSpPr>
            <a:stCxn id="688" idx="3"/>
            <a:endCxn id="690" idx="1"/>
          </p:cNvCxnSpPr>
          <p:nvPr/>
        </p:nvCxnSpPr>
        <p:spPr>
          <a:xfrm flipH="1" rot="10800000">
            <a:off x="7483025" y="2736550"/>
            <a:ext cx="351900" cy="5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60"/>
          <p:cNvSpPr/>
          <p:nvPr/>
        </p:nvSpPr>
        <p:spPr>
          <a:xfrm>
            <a:off x="7834925" y="2635325"/>
            <a:ext cx="993000" cy="20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unito"/>
                <a:ea typeface="Nunito"/>
                <a:cs typeface="Nunito"/>
                <a:sym typeface="Nunito"/>
              </a:rPr>
              <a:t>add_emojis_to_text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6549250" y="3000399"/>
            <a:ext cx="1088100" cy="58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92" name="Google Shape;692;p60"/>
          <p:cNvCxnSpPr>
            <a:stCxn id="691" idx="3"/>
            <a:endCxn id="693" idx="1"/>
          </p:cNvCxnSpPr>
          <p:nvPr/>
        </p:nvCxnSpPr>
        <p:spPr>
          <a:xfrm flipH="1" rot="10800000">
            <a:off x="7637350" y="3282099"/>
            <a:ext cx="376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60"/>
          <p:cNvSpPr/>
          <p:nvPr/>
        </p:nvSpPr>
        <p:spPr>
          <a:xfrm>
            <a:off x="8013450" y="3180700"/>
            <a:ext cx="1021800" cy="20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unito"/>
                <a:ea typeface="Nunito"/>
                <a:cs typeface="Nunito"/>
                <a:sym typeface="Nunito"/>
              </a:rPr>
              <a:t>generate_wordcloud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4" name="Google Shape;694;p60"/>
          <p:cNvSpPr/>
          <p:nvPr/>
        </p:nvSpPr>
        <p:spPr>
          <a:xfrm>
            <a:off x="5" y="3988670"/>
            <a:ext cx="1155300" cy="918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쩝쩝박사.exe</a:t>
            </a:r>
            <a:endParaRPr sz="12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역할 : 실행 프로그램</a:t>
            </a:r>
            <a:endParaRPr sz="1100">
              <a:solidFill>
                <a:srgbClr val="A64D7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95" name="Google Shape;695;p60"/>
          <p:cNvCxnSpPr>
            <a:stCxn id="694" idx="0"/>
            <a:endCxn id="650" idx="2"/>
          </p:cNvCxnSpPr>
          <p:nvPr/>
        </p:nvCxnSpPr>
        <p:spPr>
          <a:xfrm rot="-5400000">
            <a:off x="415505" y="3825920"/>
            <a:ext cx="324900" cy="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1"/>
          <p:cNvSpPr txBox="1"/>
          <p:nvPr>
            <p:ph type="title"/>
          </p:nvPr>
        </p:nvSpPr>
        <p:spPr>
          <a:xfrm>
            <a:off x="-12" y="0"/>
            <a:ext cx="57942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추천 맛집 시각화 및 프로그램화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1" name="Google Shape;701;p61"/>
          <p:cNvSpPr txBox="1"/>
          <p:nvPr>
            <p:ph type="title"/>
          </p:nvPr>
        </p:nvSpPr>
        <p:spPr>
          <a:xfrm>
            <a:off x="0" y="498225"/>
            <a:ext cx="9068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20">
                <a:solidFill>
                  <a:schemeClr val="lt1"/>
                </a:solidFill>
              </a:rPr>
              <a:t>✅ Step Final. 이제 실제로 프로그램을 실행해 봅시다!</a:t>
            </a:r>
            <a:endParaRPr sz="2420">
              <a:solidFill>
                <a:schemeClr val="lt1"/>
              </a:solidFill>
            </a:endParaRPr>
          </a:p>
        </p:txBody>
      </p:sp>
      <p:sp>
        <p:nvSpPr>
          <p:cNvPr id="702" name="Google Shape;702;p61"/>
          <p:cNvSpPr txBox="1"/>
          <p:nvPr>
            <p:ph type="title"/>
          </p:nvPr>
        </p:nvSpPr>
        <p:spPr>
          <a:xfrm>
            <a:off x="0" y="1009450"/>
            <a:ext cx="9144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r>
              <a:rPr lang="ko" sz="1631">
                <a:solidFill>
                  <a:schemeClr val="lt1"/>
                </a:solidFill>
              </a:rPr>
              <a:t>발표자료는 여기까지입니다. 🌈 다음은 GUI 프로그램 작동을 시연해보겠습니다. 😊</a:t>
            </a:r>
            <a:endParaRPr sz="213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8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음식점 선택 후 상세 창 열기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531575"/>
            <a:ext cx="7038000" cy="3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25" y="1456375"/>
            <a:ext cx="8151350" cy="30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/>
        </p:nvSpPr>
        <p:spPr>
          <a:xfrm>
            <a:off x="886275" y="1599075"/>
            <a:ext cx="1535700" cy="14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5" name="Google Shape;305;p17"/>
          <p:cNvCxnSpPr/>
          <p:nvPr/>
        </p:nvCxnSpPr>
        <p:spPr>
          <a:xfrm>
            <a:off x="3774983" y="2122298"/>
            <a:ext cx="864300" cy="1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17"/>
          <p:cNvSpPr txBox="1"/>
          <p:nvPr/>
        </p:nvSpPr>
        <p:spPr>
          <a:xfrm>
            <a:off x="2959000" y="1532775"/>
            <a:ext cx="276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한 페이지에 나오는 음식점 55개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1094175" y="1884050"/>
            <a:ext cx="26808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8" name="Google Shape;308;p17"/>
          <p:cNvCxnSpPr/>
          <p:nvPr/>
        </p:nvCxnSpPr>
        <p:spPr>
          <a:xfrm>
            <a:off x="2398652" y="1676700"/>
            <a:ext cx="487500" cy="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17"/>
          <p:cNvSpPr txBox="1"/>
          <p:nvPr/>
        </p:nvSpPr>
        <p:spPr>
          <a:xfrm>
            <a:off x="4639275" y="1967900"/>
            <a:ext cx="30810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음식점 선택 프레임으로 iframe 이동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7"/>
          <p:cNvSpPr txBox="1"/>
          <p:nvPr/>
        </p:nvSpPr>
        <p:spPr>
          <a:xfrm>
            <a:off x="1094175" y="2469325"/>
            <a:ext cx="7855800" cy="20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5050525" y="3178275"/>
            <a:ext cx="30810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음식점 클릭 후 상세 창 열기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2"/>
          <p:cNvSpPr txBox="1"/>
          <p:nvPr>
            <p:ph type="title"/>
          </p:nvPr>
        </p:nvSpPr>
        <p:spPr>
          <a:xfrm>
            <a:off x="3593550" y="2297250"/>
            <a:ext cx="19569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감사합니다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970200" y="609800"/>
            <a:ext cx="7203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상세창 열린 모습(feat.미친 맛집 왓더버거..)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550" y="1221175"/>
            <a:ext cx="6002900" cy="369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970200" y="609800"/>
            <a:ext cx="7203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상세 정보 가져오기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600" y="1158800"/>
            <a:ext cx="3050075" cy="12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50" y="1299925"/>
            <a:ext cx="3372625" cy="36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600" y="2396425"/>
            <a:ext cx="3050075" cy="2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5069775" y="2127300"/>
            <a:ext cx="2121000" cy="31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5697250" y="3296625"/>
            <a:ext cx="1114200" cy="19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4854100" y="4000525"/>
            <a:ext cx="1833600" cy="19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3536400" y="1813800"/>
            <a:ext cx="1249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이름, 리뷰 수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0" name="Google Shape;330;p19"/>
          <p:cNvCxnSpPr>
            <a:stCxn id="326" idx="1"/>
            <a:endCxn id="329" idx="2"/>
          </p:cNvCxnSpPr>
          <p:nvPr/>
        </p:nvCxnSpPr>
        <p:spPr>
          <a:xfrm rot="10800000">
            <a:off x="4161075" y="2127450"/>
            <a:ext cx="908700" cy="15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19"/>
          <p:cNvSpPr txBox="1"/>
          <p:nvPr/>
        </p:nvSpPr>
        <p:spPr>
          <a:xfrm>
            <a:off x="5069775" y="2983125"/>
            <a:ext cx="2439600" cy="28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2" name="Google Shape;332;p19"/>
          <p:cNvCxnSpPr/>
          <p:nvPr/>
        </p:nvCxnSpPr>
        <p:spPr>
          <a:xfrm flipH="1" rot="10800000">
            <a:off x="7509375" y="2705625"/>
            <a:ext cx="337500" cy="39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19"/>
          <p:cNvSpPr txBox="1"/>
          <p:nvPr/>
        </p:nvSpPr>
        <p:spPr>
          <a:xfrm>
            <a:off x="7828025" y="2360250"/>
            <a:ext cx="147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주소, 가까운 역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4" name="Google Shape;334;p19"/>
          <p:cNvCxnSpPr>
            <a:stCxn id="327" idx="3"/>
            <a:endCxn id="335" idx="1"/>
          </p:cNvCxnSpPr>
          <p:nvPr/>
        </p:nvCxnSpPr>
        <p:spPr>
          <a:xfrm flipH="1" rot="10800000">
            <a:off x="6811450" y="3388125"/>
            <a:ext cx="11031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19"/>
          <p:cNvSpPr txBox="1"/>
          <p:nvPr/>
        </p:nvSpPr>
        <p:spPr>
          <a:xfrm>
            <a:off x="7914425" y="3231375"/>
            <a:ext cx="1046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영업 시간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6" name="Google Shape;336;p19"/>
          <p:cNvCxnSpPr>
            <a:endCxn id="337" idx="1"/>
          </p:cNvCxnSpPr>
          <p:nvPr/>
        </p:nvCxnSpPr>
        <p:spPr>
          <a:xfrm flipH="1" rot="10800000">
            <a:off x="6811325" y="4031950"/>
            <a:ext cx="11031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19"/>
          <p:cNvSpPr txBox="1"/>
          <p:nvPr/>
        </p:nvSpPr>
        <p:spPr>
          <a:xfrm>
            <a:off x="7914425" y="3875200"/>
            <a:ext cx="1181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부가 서비스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/>
          <p:nvPr>
            <p:ph type="title"/>
          </p:nvPr>
        </p:nvSpPr>
        <p:spPr>
          <a:xfrm>
            <a:off x="970200" y="609800"/>
            <a:ext cx="7203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방문자 리뷰 요약 가져오기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3" name="Google Shape;3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1196400"/>
            <a:ext cx="4154575" cy="36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600" y="1196400"/>
            <a:ext cx="2010900" cy="36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0"/>
          <p:cNvSpPr txBox="1"/>
          <p:nvPr/>
        </p:nvSpPr>
        <p:spPr>
          <a:xfrm>
            <a:off x="5142600" y="2790700"/>
            <a:ext cx="2010900" cy="20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970200" y="609800"/>
            <a:ext cx="7203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방문자 상세 리뷰 가져오기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1" name="Google Shape;3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400" y="1242300"/>
            <a:ext cx="3980101" cy="36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634" y="1242300"/>
            <a:ext cx="3410984" cy="36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1"/>
          <p:cNvSpPr txBox="1"/>
          <p:nvPr/>
        </p:nvSpPr>
        <p:spPr>
          <a:xfrm>
            <a:off x="5127300" y="3344800"/>
            <a:ext cx="3177300" cy="69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